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1" r:id="rId5"/>
    <p:sldId id="263" r:id="rId6"/>
    <p:sldId id="258" r:id="rId7"/>
    <p:sldId id="272" r:id="rId8"/>
    <p:sldId id="267" r:id="rId9"/>
    <p:sldId id="269" r:id="rId10"/>
    <p:sldId id="259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3" t="-17" r="9547" b="17"/>
          <a:stretch>
            <a:fillRect/>
          </a:stretch>
        </p:blipFill>
        <p:spPr>
          <a:xfrm>
            <a:off x="0" y="567"/>
            <a:ext cx="8953500" cy="68574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7" t="-17" r="9547" b="17"/>
          <a:stretch>
            <a:fillRect/>
          </a:stretch>
        </p:blipFill>
        <p:spPr>
          <a:xfrm flipH="1">
            <a:off x="8953500" y="567"/>
            <a:ext cx="3238500" cy="6857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804" y="-4797"/>
            <a:ext cx="12190992" cy="6857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3" r="41770"/>
          <a:stretch>
            <a:fillRect/>
          </a:stretch>
        </p:blipFill>
        <p:spPr>
          <a:xfrm>
            <a:off x="504" y="3581400"/>
            <a:ext cx="7098796" cy="32763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2" t="30183" r="47917"/>
          <a:stretch>
            <a:fillRect/>
          </a:stretch>
        </p:blipFill>
        <p:spPr>
          <a:xfrm rot="1106420">
            <a:off x="3658294" y="2449574"/>
            <a:ext cx="3111500" cy="41447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-4" r="71357" b="42781"/>
          <a:stretch>
            <a:fillRect/>
          </a:stretch>
        </p:blipFill>
        <p:spPr>
          <a:xfrm>
            <a:off x="0" y="-5018"/>
            <a:ext cx="1888731" cy="21259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3" t="83892"/>
          <a:stretch>
            <a:fillRect/>
          </a:stretch>
        </p:blipFill>
        <p:spPr>
          <a:xfrm>
            <a:off x="2836506" y="5753100"/>
            <a:ext cx="9354989" cy="110461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27405" r="57687" b="45023"/>
          <a:stretch>
            <a:fillRect/>
          </a:stretch>
        </p:blipFill>
        <p:spPr>
          <a:xfrm>
            <a:off x="893565" y="1257713"/>
            <a:ext cx="4332899" cy="1890704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575300" y="1639511"/>
            <a:ext cx="0" cy="189070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699748" y="2169709"/>
            <a:ext cx="581785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区块链平台</a:t>
            </a:r>
            <a:r>
              <a:rPr kumimoji="1" lang="en-US" altLang="zh-CN" sz="5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-fabric</a:t>
            </a:r>
            <a:endParaRPr kumimoji="1" lang="en-US" altLang="zh-CN" sz="5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75300" y="5068570"/>
            <a:ext cx="58178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bg1"/>
                </a:solidFill>
                <a:latin typeface="创艺"/>
                <a:ea typeface="创艺简粗黑" pitchFamily="2" charset="-122"/>
                <a:cs typeface="微软雅黑 Light" panose="020B0502040204020203" charset="-122"/>
              </a:rPr>
              <a:t>报告人：罗朝阳</a:t>
            </a:r>
            <a:endParaRPr kumimoji="1" lang="zh-CN" altLang="en-US" sz="4800" dirty="0">
              <a:solidFill>
                <a:schemeClr val="bg1"/>
              </a:solidFill>
              <a:latin typeface="创艺"/>
              <a:ea typeface="创艺简粗黑" pitchFamily="2" charset="-122"/>
              <a:cs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52717" y="3014174"/>
            <a:ext cx="3889256" cy="947813"/>
            <a:chOff x="1120742" y="3948874"/>
            <a:chExt cx="3889256" cy="947813"/>
          </a:xfrm>
        </p:grpSpPr>
        <p:sp>
          <p:nvSpPr>
            <p:cNvPr id="2" name="文本框 1"/>
            <p:cNvSpPr txBox="1"/>
            <p:nvPr/>
          </p:nvSpPr>
          <p:spPr>
            <a:xfrm>
              <a:off x="1120742" y="4004135"/>
              <a:ext cx="388760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BLOCK CHAIN</a:t>
              </a:r>
              <a:endParaRPr lang="zh-CN" altLang="en-US" sz="50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22395" y="3948874"/>
              <a:ext cx="388760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BLOCK CHAIN</a:t>
              </a:r>
              <a:endParaRPr lang="zh-CN" altLang="en-US" sz="5000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/>
    </mc:Choice>
    <mc:Fallback>
      <p:transition spd="med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-4" r="71357" b="42781"/>
          <a:stretch>
            <a:fillRect/>
          </a:stretch>
        </p:blipFill>
        <p:spPr>
          <a:xfrm>
            <a:off x="0" y="-5018"/>
            <a:ext cx="3129869" cy="35229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07720" y="2365756"/>
            <a:ext cx="2380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</a:t>
            </a:r>
            <a:endParaRPr kumimoji="1" lang="zh-CN" altLang="en-US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07720" y="3687389"/>
            <a:ext cx="23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1251" y="1312779"/>
            <a:ext cx="3181348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fabric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71490" y="2420620"/>
            <a:ext cx="4617720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fabric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技术框架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71251" y="3528771"/>
            <a:ext cx="3873642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fabric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265" y="123317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区块链平台发展历程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0895" y="2136775"/>
            <a:ext cx="54622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       1.</a:t>
            </a:r>
            <a:r>
              <a:rPr lang="zh-CN" altLang="en-US" sz="2000">
                <a:solidFill>
                  <a:schemeClr val="bg1"/>
                </a:solidFill>
              </a:rPr>
              <a:t>区块链</a:t>
            </a:r>
            <a:r>
              <a:rPr lang="en-US" altLang="zh-CN" sz="2000">
                <a:solidFill>
                  <a:schemeClr val="bg1"/>
                </a:solidFill>
              </a:rPr>
              <a:t>1.0</a:t>
            </a:r>
            <a:r>
              <a:rPr lang="zh-CN" altLang="en-US" sz="2000">
                <a:solidFill>
                  <a:schemeClr val="bg1"/>
                </a:solidFill>
              </a:rPr>
              <a:t>：加密数字货币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	</a:t>
            </a:r>
            <a:r>
              <a:rPr lang="zh-CN" altLang="en-US" sz="2000">
                <a:solidFill>
                  <a:schemeClr val="bg1"/>
                </a:solidFill>
              </a:rPr>
              <a:t>比特币系统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        </a:t>
            </a:r>
            <a:r>
              <a:rPr lang="en-US" altLang="zh-CN" sz="2000">
                <a:solidFill>
                  <a:schemeClr val="bg1"/>
                </a:solidFill>
              </a:rPr>
              <a:t>2.</a:t>
            </a:r>
            <a:r>
              <a:rPr lang="zh-CN" altLang="en-US" sz="2000">
                <a:solidFill>
                  <a:schemeClr val="bg1"/>
                </a:solidFill>
              </a:rPr>
              <a:t>区块链</a:t>
            </a:r>
            <a:r>
              <a:rPr lang="en-US" altLang="zh-CN" sz="2000">
                <a:solidFill>
                  <a:schemeClr val="bg1"/>
                </a:solidFill>
              </a:rPr>
              <a:t>2.0</a:t>
            </a:r>
            <a:r>
              <a:rPr lang="zh-CN" altLang="en-US" sz="2000">
                <a:solidFill>
                  <a:schemeClr val="bg1"/>
                </a:solidFill>
              </a:rPr>
              <a:t>：企业应用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	</a:t>
            </a:r>
            <a:r>
              <a:rPr lang="zh-CN" altLang="en-US" sz="2000">
                <a:solidFill>
                  <a:schemeClr val="bg1"/>
                </a:solidFill>
              </a:rPr>
              <a:t>以太坊系统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        </a:t>
            </a:r>
            <a:r>
              <a:rPr lang="en-US" altLang="zh-CN" sz="2000">
                <a:solidFill>
                  <a:schemeClr val="bg1"/>
                </a:solidFill>
              </a:rPr>
              <a:t>3.</a:t>
            </a:r>
            <a:r>
              <a:rPr lang="zh-CN" altLang="en-US" sz="2000">
                <a:solidFill>
                  <a:schemeClr val="bg1"/>
                </a:solidFill>
              </a:rPr>
              <a:t>区块链</a:t>
            </a:r>
            <a:r>
              <a:rPr lang="en-US" altLang="zh-CN" sz="2000">
                <a:solidFill>
                  <a:schemeClr val="bg1"/>
                </a:solidFill>
              </a:rPr>
              <a:t>3.0</a:t>
            </a:r>
            <a:r>
              <a:rPr lang="zh-CN" altLang="en-US" sz="2000">
                <a:solidFill>
                  <a:schemeClr val="bg1"/>
                </a:solidFill>
              </a:rPr>
              <a:t>：价值互联网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	</a:t>
            </a:r>
            <a:r>
              <a:rPr lang="zh-CN" altLang="en-US" sz="2000">
                <a:solidFill>
                  <a:schemeClr val="bg1"/>
                </a:solidFill>
              </a:rPr>
              <a:t>超级账本</a:t>
            </a:r>
            <a:r>
              <a:rPr lang="en-US" altLang="zh-CN" sz="2000">
                <a:solidFill>
                  <a:schemeClr val="bg1"/>
                </a:solidFill>
              </a:rPr>
              <a:t>-fabric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390650" y="1375520"/>
            <a:ext cx="2365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Fabric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90650" y="2575840"/>
            <a:ext cx="4585281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全称</a:t>
            </a:r>
            <a:r>
              <a:rPr lang="en-US" altLang="zh-CN" dirty="0">
                <a:solidFill>
                  <a:schemeClr val="bg1"/>
                </a:solidFill>
              </a:rPr>
              <a:t>Hyperledger Fabric-</a:t>
            </a:r>
            <a:r>
              <a:rPr lang="zh-CN" altLang="en-US" dirty="0">
                <a:solidFill>
                  <a:schemeClr val="bg1"/>
                </a:solidFill>
              </a:rPr>
              <a:t>超级账本，企业联盟链基础设施。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Hyperledger Fabric 是由 Linux 基金会发起创建的开源区块链分布式账本。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30111" y="2242810"/>
            <a:ext cx="1390650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03" y="1631256"/>
            <a:ext cx="5936105" cy="3667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390650" y="1375520"/>
            <a:ext cx="2365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Fabric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90650" y="2575840"/>
            <a:ext cx="458528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百度超级链（</a:t>
            </a:r>
            <a:r>
              <a:rPr lang="en-US" altLang="zh-CN" dirty="0">
                <a:solidFill>
                  <a:schemeClr val="bg1"/>
                </a:solidFill>
              </a:rPr>
              <a:t>baas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华为云区块链（</a:t>
            </a:r>
            <a:r>
              <a:rPr lang="en-US" altLang="zh-CN" dirty="0">
                <a:solidFill>
                  <a:schemeClr val="bg1"/>
                </a:solidFill>
              </a:rPr>
              <a:t>bcs</a:t>
            </a:r>
            <a:r>
              <a:rPr lang="zh-CN" altLang="en-US" dirty="0">
                <a:solidFill>
                  <a:schemeClr val="bg1"/>
                </a:solidFill>
              </a:rPr>
              <a:t>）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30111" y="2242810"/>
            <a:ext cx="1390650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03" y="1631256"/>
            <a:ext cx="5936105" cy="3667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2"/>
          <a:stretch>
            <a:fillRect/>
          </a:stretch>
        </p:blipFill>
        <p:spPr>
          <a:xfrm flipH="1">
            <a:off x="0" y="283"/>
            <a:ext cx="12192000" cy="6857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3763" y="2231082"/>
            <a:ext cx="2292282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altLang="zh-CN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03700" y="2786380"/>
            <a:ext cx="54070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Fabric </a:t>
            </a:r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框架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265" y="1233170"/>
            <a:ext cx="3131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fabric</a:t>
            </a:r>
            <a:r>
              <a:rPr lang="zh-CN" altLang="en-US" sz="2800">
                <a:solidFill>
                  <a:schemeClr val="bg1"/>
                </a:solidFill>
              </a:rPr>
              <a:t>系统部署架构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4" name="图片 3" descr="fabric_w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2645" y="2047875"/>
            <a:ext cx="6619875" cy="428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49" y="1275499"/>
            <a:ext cx="4338051" cy="4307002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1130300" y="1706350"/>
            <a:ext cx="5143500" cy="34453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33500" y="2036247"/>
            <a:ext cx="4940300" cy="2785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kern="1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任何人都可以参与到区块链网络，每一台设备都能作为一个节点，每个节点都允许获得一份完整的数据库拷贝。节点间基于一套共识机制，通过竞争计算共同维护整个区块链。任一节点失效，其余节点仍能正常工作。</a:t>
            </a:r>
            <a:endParaRPr lang="zh-CN" altLang="en-US" kern="1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1" y="32668"/>
            <a:ext cx="12190992" cy="6857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3" r="41770"/>
          <a:stretch>
            <a:fillRect/>
          </a:stretch>
        </p:blipFill>
        <p:spPr>
          <a:xfrm>
            <a:off x="504" y="3581400"/>
            <a:ext cx="7098796" cy="32763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2" t="30183" r="47917"/>
          <a:stretch>
            <a:fillRect/>
          </a:stretch>
        </p:blipFill>
        <p:spPr>
          <a:xfrm rot="1106420">
            <a:off x="3658294" y="2449574"/>
            <a:ext cx="3111500" cy="41447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-4" r="71357" b="42781"/>
          <a:stretch>
            <a:fillRect/>
          </a:stretch>
        </p:blipFill>
        <p:spPr>
          <a:xfrm>
            <a:off x="0" y="-5018"/>
            <a:ext cx="1888731" cy="21259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3" t="83892"/>
          <a:stretch>
            <a:fillRect/>
          </a:stretch>
        </p:blipFill>
        <p:spPr>
          <a:xfrm>
            <a:off x="2836506" y="5753100"/>
            <a:ext cx="9354989" cy="110461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27405" r="57687" b="45023"/>
          <a:stretch>
            <a:fillRect/>
          </a:stretch>
        </p:blipFill>
        <p:spPr>
          <a:xfrm>
            <a:off x="893565" y="1257713"/>
            <a:ext cx="4332899" cy="1890704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575300" y="1639511"/>
            <a:ext cx="0" cy="189070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046458" y="2317029"/>
            <a:ext cx="581785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谢谢！</a:t>
            </a:r>
            <a:endParaRPr kumimoji="1" lang="zh-CN" altLang="en-US" sz="60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52717" y="3014174"/>
            <a:ext cx="3889256" cy="947813"/>
            <a:chOff x="1120742" y="3948874"/>
            <a:chExt cx="3889256" cy="947813"/>
          </a:xfrm>
        </p:grpSpPr>
        <p:sp>
          <p:nvSpPr>
            <p:cNvPr id="2" name="文本框 1"/>
            <p:cNvSpPr txBox="1"/>
            <p:nvPr/>
          </p:nvSpPr>
          <p:spPr>
            <a:xfrm>
              <a:off x="1120742" y="4004135"/>
              <a:ext cx="388760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BLOCK CHAIN</a:t>
              </a:r>
              <a:endParaRPr lang="zh-CN" altLang="en-US" sz="50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22395" y="3948874"/>
              <a:ext cx="388760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BLOCK CHAIN</a:t>
              </a:r>
              <a:endParaRPr lang="zh-CN" altLang="en-US" sz="5000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437</Words>
  <Application>WPS 演示</Application>
  <PresentationFormat>宽屏</PresentationFormat>
  <Paragraphs>54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微软雅黑 Light</vt:lpstr>
      <vt:lpstr>创艺</vt:lpstr>
      <vt:lpstr>Segoe Print</vt:lpstr>
      <vt:lpstr>创艺简粗黑</vt:lpstr>
      <vt:lpstr>黑体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lzy</dc:creator>
  <cp:lastModifiedBy>lzy</cp:lastModifiedBy>
  <cp:revision>17</cp:revision>
  <dcterms:created xsi:type="dcterms:W3CDTF">2020-04-24T01:53:00Z</dcterms:created>
  <dcterms:modified xsi:type="dcterms:W3CDTF">2020-08-06T02:23:48Z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